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K Grotesk Bold" charset="1" panose="00000800000000000000"/>
      <p:regular r:id="rId19"/>
    </p:embeddedFont>
    <p:embeddedFont>
      <p:font typeface="HK Grotesk Medium" charset="1" panose="00000600000000000000"/>
      <p:regular r:id="rId20"/>
    </p:embeddedFont>
    <p:embeddedFont>
      <p:font typeface="Arimo Bold" charset="1" panose="020B0704020202020204"/>
      <p:regular r:id="rId21"/>
    </p:embeddedFont>
    <p:embeddedFont>
      <p:font typeface="HK Grotesk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4837" t="0" r="-1648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1991" y="1412587"/>
            <a:ext cx="15215490" cy="198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262"/>
              </a:lnSpc>
            </a:pPr>
            <a:r>
              <a:rPr lang="en-US" sz="13874">
                <a:solidFill>
                  <a:srgbClr val="343434"/>
                </a:solidFill>
                <a:latin typeface="HK Grotesk Bold"/>
              </a:rPr>
              <a:t>Introducing RAEbot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10907" y="8936469"/>
            <a:ext cx="6248393" cy="32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00"/>
              </a:lnSpc>
            </a:pPr>
            <a:r>
              <a:rPr lang="en-US" sz="2000" spc="100">
                <a:solidFill>
                  <a:srgbClr val="343434"/>
                </a:solidFill>
                <a:latin typeface="HK Grotesk Medium"/>
              </a:rPr>
              <a:t>RHYNA SUSSANA JOHN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5115" y="6157439"/>
            <a:ext cx="14057769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</a:pPr>
            <a:r>
              <a:rPr lang="en-US" sz="5000" spc="250">
                <a:solidFill>
                  <a:srgbClr val="343434"/>
                </a:solidFill>
                <a:latin typeface="HK Grotesk Medium"/>
              </a:rPr>
              <a:t>RESPONSIVE ASSISTANCE </a:t>
            </a:r>
            <a:r>
              <a:rPr lang="en-US" sz="5000" spc="250">
                <a:solidFill>
                  <a:srgbClr val="343434"/>
                </a:solidFill>
                <a:latin typeface="HK Grotesk Medium"/>
              </a:rPr>
              <a:t>TO THE </a:t>
            </a:r>
            <a:r>
              <a:rPr lang="en-US" sz="5000" spc="250">
                <a:solidFill>
                  <a:srgbClr val="343434"/>
                </a:solidFill>
                <a:latin typeface="HK Grotesk Medium"/>
              </a:rPr>
              <a:t>ELDERLY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6257866" y="794883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462195" y="-4538805"/>
            <a:ext cx="10287000" cy="19364610"/>
          </a:xfrm>
          <a:custGeom>
            <a:avLst/>
            <a:gdLst/>
            <a:ahLst/>
            <a:cxnLst/>
            <a:rect r="r" b="b" t="t" l="l"/>
            <a:pathLst>
              <a:path h="19364610" w="10287000">
                <a:moveTo>
                  <a:pt x="0" y="0"/>
                </a:moveTo>
                <a:lnTo>
                  <a:pt x="10287000" y="0"/>
                </a:lnTo>
                <a:lnTo>
                  <a:pt x="10287000" y="19364610"/>
                </a:lnTo>
                <a:lnTo>
                  <a:pt x="0" y="1936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221" t="0" r="-530956" b="-664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79771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5079986" cy="6287124"/>
          </a:xfrm>
          <a:custGeom>
            <a:avLst/>
            <a:gdLst/>
            <a:ahLst/>
            <a:cxnLst/>
            <a:rect r="r" b="b" t="t" l="l"/>
            <a:pathLst>
              <a:path h="6287124" w="15079986">
                <a:moveTo>
                  <a:pt x="0" y="0"/>
                </a:moveTo>
                <a:lnTo>
                  <a:pt x="15079986" y="0"/>
                </a:lnTo>
                <a:lnTo>
                  <a:pt x="15079986" y="6287124"/>
                </a:lnTo>
                <a:lnTo>
                  <a:pt x="0" y="6287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359906"/>
            <a:ext cx="15079986" cy="4031960"/>
          </a:xfrm>
          <a:custGeom>
            <a:avLst/>
            <a:gdLst/>
            <a:ahLst/>
            <a:cxnLst/>
            <a:rect r="r" b="b" t="t" l="l"/>
            <a:pathLst>
              <a:path h="4031960" w="15079986">
                <a:moveTo>
                  <a:pt x="0" y="0"/>
                </a:moveTo>
                <a:lnTo>
                  <a:pt x="15079986" y="0"/>
                </a:lnTo>
                <a:lnTo>
                  <a:pt x="15079986" y="4031960"/>
                </a:lnTo>
                <a:lnTo>
                  <a:pt x="0" y="4031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5400000">
            <a:off x="10906856" y="2961516"/>
            <a:ext cx="11480657" cy="227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018"/>
              </a:lnSpc>
            </a:pPr>
            <a:r>
              <a:rPr lang="en-US" sz="7515">
                <a:solidFill>
                  <a:srgbClr val="343434"/>
                </a:solidFill>
                <a:latin typeface="HK Grotesk Bold"/>
              </a:rPr>
              <a:t>Snapshot of  a conversation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30150" y="4629150"/>
            <a:ext cx="10287000" cy="1028700"/>
          </a:xfrm>
          <a:custGeom>
            <a:avLst/>
            <a:gdLst/>
            <a:ahLst/>
            <a:cxnLst/>
            <a:rect r="r" b="b" t="t" l="l"/>
            <a:pathLst>
              <a:path h="1028700" w="10287000">
                <a:moveTo>
                  <a:pt x="0" y="0"/>
                </a:moveTo>
                <a:lnTo>
                  <a:pt x="10287000" y="0"/>
                </a:lnTo>
                <a:lnTo>
                  <a:pt x="10287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4111" r="-114837" b="-354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79771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492594" cy="4214584"/>
          </a:xfrm>
          <a:custGeom>
            <a:avLst/>
            <a:gdLst/>
            <a:ahLst/>
            <a:cxnLst/>
            <a:rect r="r" b="b" t="t" l="l"/>
            <a:pathLst>
              <a:path h="4214584" w="7492594">
                <a:moveTo>
                  <a:pt x="0" y="0"/>
                </a:moveTo>
                <a:lnTo>
                  <a:pt x="7492594" y="0"/>
                </a:lnTo>
                <a:lnTo>
                  <a:pt x="7492594" y="4214584"/>
                </a:lnTo>
                <a:lnTo>
                  <a:pt x="0" y="4214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6888" y="2006934"/>
            <a:ext cx="14449807" cy="271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755"/>
              </a:lnSpc>
            </a:pPr>
            <a:r>
              <a:rPr lang="en-US" sz="8963">
                <a:solidFill>
                  <a:srgbClr val="343434"/>
                </a:solidFill>
                <a:latin typeface="HK Grotesk Bold"/>
              </a:rPr>
              <a:t>FUTURE VISION FOR RAEBOT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66262" y="7231030"/>
            <a:ext cx="2668033" cy="157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82"/>
              </a:lnSpc>
            </a:pPr>
            <a:r>
              <a:rPr lang="en-US" sz="3485">
                <a:solidFill>
                  <a:srgbClr val="343434"/>
                </a:solidFill>
                <a:latin typeface="HK Grotesk Bold"/>
              </a:rPr>
              <a:t>Enhanced Speech Interaction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6604" y="7231030"/>
            <a:ext cx="2668033" cy="105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82"/>
              </a:lnSpc>
            </a:pPr>
            <a:r>
              <a:rPr lang="en-US" sz="3485">
                <a:solidFill>
                  <a:srgbClr val="343434"/>
                </a:solidFill>
                <a:latin typeface="HK Grotesk Bold"/>
              </a:rPr>
              <a:t>Interactive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86946" y="7231030"/>
            <a:ext cx="2668033" cy="157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82"/>
              </a:lnSpc>
            </a:pPr>
            <a:r>
              <a:rPr lang="en-US" sz="3485">
                <a:solidFill>
                  <a:srgbClr val="343434"/>
                </a:solidFill>
                <a:latin typeface="HK Grotesk Bold"/>
              </a:rPr>
              <a:t>Domain-Specific Adaptation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7288" y="7231030"/>
            <a:ext cx="2668033" cy="1756413"/>
            <a:chOff x="0" y="0"/>
            <a:chExt cx="3557377" cy="234188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3557377" cy="1402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182"/>
                </a:lnSpc>
              </a:pPr>
              <a:r>
                <a:rPr lang="en-US" sz="3485">
                  <a:solidFill>
                    <a:srgbClr val="343434"/>
                  </a:solidFill>
                  <a:latin typeface="HK Grotesk Bold"/>
                </a:rPr>
                <a:t>Multilingual Support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31215"/>
              <a:ext cx="3557377" cy="510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206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361180" y="-4352951"/>
            <a:ext cx="10287000" cy="18992901"/>
          </a:xfrm>
          <a:custGeom>
            <a:avLst/>
            <a:gdLst/>
            <a:ahLst/>
            <a:cxnLst/>
            <a:rect r="r" b="b" t="t" l="l"/>
            <a:pathLst>
              <a:path h="18992901" w="10287000">
                <a:moveTo>
                  <a:pt x="0" y="0"/>
                </a:moveTo>
                <a:lnTo>
                  <a:pt x="10287000" y="0"/>
                </a:lnTo>
                <a:lnTo>
                  <a:pt x="10287000" y="18992902"/>
                </a:lnTo>
                <a:lnTo>
                  <a:pt x="0" y="1899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367" t="-5308" r="-31055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71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70848" y="3755731"/>
            <a:ext cx="10181244" cy="2775537"/>
            <a:chOff x="0" y="0"/>
            <a:chExt cx="13574992" cy="37007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3574992" cy="18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343434"/>
                  </a:solidFill>
                  <a:latin typeface="HK Grotesk Bold"/>
                </a:rPr>
                <a:t>Thank You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89107"/>
              <a:ext cx="13574992" cy="1411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343434"/>
                  </a:solidFill>
                  <a:latin typeface="HK Grotesk Bold"/>
                </a:rPr>
                <a:t>For choosing RAEbot as your responsive elderly assistant.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683593" y="-5030537"/>
            <a:ext cx="10287000" cy="20348075"/>
          </a:xfrm>
          <a:custGeom>
            <a:avLst/>
            <a:gdLst/>
            <a:ahLst/>
            <a:cxnLst/>
            <a:rect r="r" b="b" t="t" l="l"/>
            <a:pathLst>
              <a:path h="20348075" w="10287000">
                <a:moveTo>
                  <a:pt x="0" y="0"/>
                </a:moveTo>
                <a:lnTo>
                  <a:pt x="10287000" y="0"/>
                </a:lnTo>
                <a:lnTo>
                  <a:pt x="10287000" y="20348074"/>
                </a:lnTo>
                <a:lnTo>
                  <a:pt x="0" y="2034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264" t="0" r="-3168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71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70848" y="3755731"/>
            <a:ext cx="10181244" cy="2775537"/>
            <a:chOff x="0" y="0"/>
            <a:chExt cx="13574992" cy="37007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3574992" cy="18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343434"/>
                  </a:solidFill>
                  <a:latin typeface="HK Grotesk Bold"/>
                </a:rPr>
                <a:t>Thank You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89107"/>
              <a:ext cx="13574992" cy="1411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343434"/>
                  </a:solidFill>
                  <a:latin typeface="HK Grotesk Bold"/>
                </a:rPr>
                <a:t>For choosing RAEbot as your responsive elderly assistant.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10" t="0" r="-31296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46276" y="0"/>
            <a:ext cx="13621018" cy="7708344"/>
            <a:chOff x="0" y="0"/>
            <a:chExt cx="18161358" cy="102777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76225"/>
              <a:ext cx="18161358" cy="5818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000"/>
                </a:lnSpc>
              </a:pPr>
              <a:r>
                <a:rPr lang="en-US" sz="30000">
                  <a:solidFill>
                    <a:srgbClr val="343434"/>
                  </a:solidFill>
                  <a:latin typeface="HK Grotesk Bold"/>
                </a:rPr>
                <a:t>10</a:t>
              </a:r>
              <a:r>
                <a:rPr lang="en-US" sz="30000">
                  <a:solidFill>
                    <a:srgbClr val="343434"/>
                  </a:solidFill>
                  <a:latin typeface="HK Grotesk Bold"/>
                </a:rPr>
                <a:t>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557244"/>
              <a:ext cx="18161358" cy="710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200"/>
                </a:lnSpc>
              </a:pPr>
              <a:r>
                <a:rPr lang="en-US" sz="3500">
                  <a:solidFill>
                    <a:srgbClr val="343434"/>
                  </a:solidFill>
                  <a:latin typeface="HK Grotesk Bold"/>
                </a:rPr>
                <a:t>Elderly population  Across Globe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663284"/>
              <a:ext cx="18161358" cy="2614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319"/>
                </a:lnSpc>
              </a:pPr>
              <a:r>
                <a:rPr lang="en-US" sz="3799">
                  <a:solidFill>
                    <a:srgbClr val="343434"/>
                  </a:solidFill>
                  <a:latin typeface="HK Grotesk Medium"/>
                </a:rPr>
                <a:t>In 2022, there were 771 million people aged 65+ years globally, accounting for almost 10% of the world’s population.</a:t>
              </a:r>
            </a:p>
            <a:p>
              <a:pPr algn="r" marL="0" indent="0" lvl="0">
                <a:lnSpc>
                  <a:spcPts val="53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844104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9" y="0"/>
                </a:lnTo>
                <a:lnTo>
                  <a:pt x="987759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560224"/>
            <a:ext cx="18288000" cy="2314937"/>
          </a:xfrm>
          <a:custGeom>
            <a:avLst/>
            <a:gdLst/>
            <a:ahLst/>
            <a:cxnLst/>
            <a:rect r="r" b="b" t="t" l="l"/>
            <a:pathLst>
              <a:path h="2314937" w="18288000">
                <a:moveTo>
                  <a:pt x="0" y="0"/>
                </a:moveTo>
                <a:lnTo>
                  <a:pt x="18288000" y="0"/>
                </a:lnTo>
                <a:lnTo>
                  <a:pt x="18288000" y="2314937"/>
                </a:lnTo>
                <a:lnTo>
                  <a:pt x="0" y="2314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79984" t="0" r="-1496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44301" y="132445"/>
            <a:ext cx="6443699" cy="6363153"/>
          </a:xfrm>
          <a:custGeom>
            <a:avLst/>
            <a:gdLst/>
            <a:ahLst/>
            <a:cxnLst/>
            <a:rect r="r" b="b" t="t" l="l"/>
            <a:pathLst>
              <a:path h="6363153" w="6443699">
                <a:moveTo>
                  <a:pt x="0" y="0"/>
                </a:moveTo>
                <a:lnTo>
                  <a:pt x="6443699" y="0"/>
                </a:lnTo>
                <a:lnTo>
                  <a:pt x="6443699" y="6363153"/>
                </a:lnTo>
                <a:lnTo>
                  <a:pt x="0" y="6363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0263" y="-4162652"/>
            <a:ext cx="16888426" cy="429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03473" y="8024080"/>
            <a:ext cx="17081053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343434"/>
                </a:solidFill>
                <a:latin typeface="HK Grotesk Bold"/>
              </a:rPr>
              <a:t>Integration of Technology and Empathy for a Comprehensive Solution to serve Humanity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643723" y="1233511"/>
            <a:ext cx="19709873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0"/>
              </a:lnSpc>
              <a:spcBef>
                <a:spcPct val="0"/>
              </a:spcBef>
            </a:pPr>
            <a:r>
              <a:rPr lang="en-US" sz="8992" u="sng">
                <a:solidFill>
                  <a:srgbClr val="343434"/>
                </a:solidFill>
                <a:latin typeface="Arimo Bold"/>
              </a:rPr>
              <a:t>Why RAEBOT?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48111"/>
            <a:ext cx="935355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6498" indent="-513249" lvl="1">
              <a:lnSpc>
                <a:spcPts val="5705"/>
              </a:lnSpc>
              <a:buFont typeface="Arial"/>
              <a:buChar char="•"/>
            </a:pPr>
            <a:r>
              <a:rPr lang="en-US" sz="4754">
                <a:solidFill>
                  <a:srgbClr val="343434"/>
                </a:solidFill>
                <a:latin typeface="HK Grotesk Bold"/>
              </a:rPr>
              <a:t>Responsive Assistance</a:t>
            </a:r>
          </a:p>
          <a:p>
            <a:pPr algn="just" marL="1026498" indent="-513249" lvl="1">
              <a:lnSpc>
                <a:spcPts val="5705"/>
              </a:lnSpc>
              <a:buFont typeface="Arial"/>
              <a:buChar char="•"/>
            </a:pPr>
            <a:r>
              <a:rPr lang="en-US" sz="4754">
                <a:solidFill>
                  <a:srgbClr val="343434"/>
                </a:solidFill>
                <a:latin typeface="HK Grotesk Bold"/>
              </a:rPr>
              <a:t>Empathetic Virtual Companion</a:t>
            </a:r>
          </a:p>
          <a:p>
            <a:pPr algn="just" marL="1026498" indent="-513249" lvl="1">
              <a:lnSpc>
                <a:spcPts val="5705"/>
              </a:lnSpc>
              <a:buFont typeface="Arial"/>
              <a:buChar char="•"/>
            </a:pPr>
            <a:r>
              <a:rPr lang="en-US" sz="4754">
                <a:solidFill>
                  <a:srgbClr val="343434"/>
                </a:solidFill>
                <a:latin typeface="HK Grotesk Bold"/>
              </a:rPr>
              <a:t>Comprehensive Support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10" t="0" r="-31296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676" y="6172200"/>
            <a:ext cx="2988373" cy="4114800"/>
          </a:xfrm>
          <a:custGeom>
            <a:avLst/>
            <a:gdLst/>
            <a:ahLst/>
            <a:cxnLst/>
            <a:rect r="r" b="b" t="t" l="l"/>
            <a:pathLst>
              <a:path h="4114800" w="2988373">
                <a:moveTo>
                  <a:pt x="0" y="0"/>
                </a:moveTo>
                <a:lnTo>
                  <a:pt x="2988373" y="0"/>
                </a:lnTo>
                <a:lnTo>
                  <a:pt x="29883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0418" y="6172200"/>
            <a:ext cx="2978086" cy="4114800"/>
          </a:xfrm>
          <a:custGeom>
            <a:avLst/>
            <a:gdLst/>
            <a:ahLst/>
            <a:cxnLst/>
            <a:rect r="r" b="b" t="t" l="l"/>
            <a:pathLst>
              <a:path h="4114800" w="2978086">
                <a:moveTo>
                  <a:pt x="0" y="0"/>
                </a:moveTo>
                <a:lnTo>
                  <a:pt x="2978086" y="0"/>
                </a:lnTo>
                <a:lnTo>
                  <a:pt x="29780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6779807" y="6717120"/>
            <a:ext cx="4894375" cy="5079282"/>
          </a:xfrm>
          <a:custGeom>
            <a:avLst/>
            <a:gdLst/>
            <a:ahLst/>
            <a:cxnLst/>
            <a:rect r="r" b="b" t="t" l="l"/>
            <a:pathLst>
              <a:path h="5079282" w="4894375">
                <a:moveTo>
                  <a:pt x="0" y="0"/>
                </a:moveTo>
                <a:lnTo>
                  <a:pt x="4894375" y="0"/>
                </a:lnTo>
                <a:lnTo>
                  <a:pt x="4894375" y="5079282"/>
                </a:lnTo>
                <a:lnTo>
                  <a:pt x="0" y="5079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8882" y="9248775"/>
            <a:ext cx="201189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From this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53215" y="9248775"/>
            <a:ext cx="155164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 To this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3602" y="474311"/>
            <a:ext cx="17122562" cy="56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HK Grotesk Bold"/>
              </a:rPr>
              <a:t>Cutting-edge solution designed to cater to the unique needs of seniors.</a:t>
            </a:r>
          </a:p>
          <a:p>
            <a:pPr algn="just">
              <a:lnSpc>
                <a:spcPts val="4080"/>
              </a:lnSpc>
              <a:spcBef>
                <a:spcPct val="0"/>
              </a:spcBef>
            </a:pPr>
          </a:p>
          <a:p>
            <a:pPr algn="just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HK Grotesk Bold"/>
              </a:rPr>
              <a:t>RAEbot is not just a machine; it's a responsive and empathetic virtual companion meticulously designed to comprehensively address the diverse needs of the elderly.</a:t>
            </a:r>
          </a:p>
          <a:p>
            <a:pPr algn="just">
              <a:lnSpc>
                <a:spcPts val="4080"/>
              </a:lnSpc>
              <a:spcBef>
                <a:spcPct val="0"/>
              </a:spcBef>
            </a:pPr>
          </a:p>
          <a:p>
            <a:pPr algn="just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HK Grotesk Bold"/>
              </a:rPr>
              <a:t>RAEbot seamlessly integrates state-of-the-art artificial intelligence (AI) technology with a profoundly human-centric approach. </a:t>
            </a:r>
          </a:p>
          <a:p>
            <a:pPr algn="just">
              <a:lnSpc>
                <a:spcPts val="4080"/>
              </a:lnSpc>
              <a:spcBef>
                <a:spcPct val="0"/>
              </a:spcBef>
            </a:pPr>
          </a:p>
          <a:p>
            <a:pPr algn="just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HK Grotesk Bold"/>
              </a:rPr>
              <a:t>One of RAEbot's notable features is its ability to communicate through spoken responses, providing a more natural and user-friendly interaction for seniors.</a:t>
            </a:r>
          </a:p>
          <a:p>
            <a:pPr algn="just">
              <a:lnSpc>
                <a:spcPts val="4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30150" y="4629150"/>
            <a:ext cx="10287000" cy="1028700"/>
          </a:xfrm>
          <a:custGeom>
            <a:avLst/>
            <a:gdLst/>
            <a:ahLst/>
            <a:cxnLst/>
            <a:rect r="r" b="b" t="t" l="l"/>
            <a:pathLst>
              <a:path h="1028700" w="10287000">
                <a:moveTo>
                  <a:pt x="0" y="0"/>
                </a:moveTo>
                <a:lnTo>
                  <a:pt x="10287000" y="0"/>
                </a:lnTo>
                <a:lnTo>
                  <a:pt x="10287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33" t="-419588" r="-102803" b="-3693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79771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3231" y="2057400"/>
            <a:ext cx="3497580" cy="8229600"/>
          </a:xfrm>
          <a:custGeom>
            <a:avLst/>
            <a:gdLst/>
            <a:ahLst/>
            <a:cxnLst/>
            <a:rect r="r" b="b" t="t" l="l"/>
            <a:pathLst>
              <a:path h="8229600" w="3497580">
                <a:moveTo>
                  <a:pt x="0" y="0"/>
                </a:moveTo>
                <a:lnTo>
                  <a:pt x="3497580" y="0"/>
                </a:lnTo>
                <a:lnTo>
                  <a:pt x="34975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41483" y="3763756"/>
            <a:ext cx="9757423" cy="137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800"/>
              </a:lnSpc>
            </a:pPr>
            <a:r>
              <a:rPr lang="en-US" sz="9000">
                <a:solidFill>
                  <a:srgbClr val="343434"/>
                </a:solidFill>
                <a:latin typeface="HK Grotesk Bold"/>
              </a:rPr>
              <a:t>RAEbot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04988" y="724382"/>
            <a:ext cx="4123193" cy="158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</a:p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Financial Security</a:t>
            </a:r>
          </a:p>
          <a:p>
            <a:pPr algn="r" marL="0" indent="0" lvl="0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781710" y="2309088"/>
            <a:ext cx="4123193" cy="263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Health and Medication Management</a:t>
            </a:r>
          </a:p>
          <a:p>
            <a:pPr algn="r">
              <a:lnSpc>
                <a:spcPts val="4200"/>
              </a:lnSpc>
            </a:pPr>
          </a:p>
          <a:p>
            <a:pPr algn="r" marL="0" indent="0" lvl="0">
              <a:lnSpc>
                <a:spcPts val="42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72768" y="5366622"/>
            <a:ext cx="4142551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Comprehensive Support for diverse elderly challenges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896994" y="5825720"/>
            <a:ext cx="4123193" cy="211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 </a:t>
            </a:r>
          </a:p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Access to Healthcare</a:t>
            </a:r>
          </a:p>
          <a:p>
            <a:pPr algn="r" marL="0" indent="0" lvl="0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644550" y="860780"/>
            <a:ext cx="4123193" cy="158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Social Interaction and Mental Health</a:t>
            </a:r>
          </a:p>
          <a:p>
            <a:pPr algn="r" marL="0" indent="0" lvl="0">
              <a:lnSpc>
                <a:spcPts val="4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234819" y="8241977"/>
            <a:ext cx="4123193" cy="158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Nutritional Wellbeing</a:t>
            </a:r>
          </a:p>
          <a:p>
            <a:pPr algn="r" marL="0" indent="0" lvl="0">
              <a:lnSpc>
                <a:spcPts val="42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33530" y="8219123"/>
            <a:ext cx="412319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Mobility Enhancement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10337" y="7928847"/>
            <a:ext cx="412319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Increase Efficiency in Information Retrieval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5629" y="6143149"/>
            <a:ext cx="566935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Safety and Abuse Prevention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625232" y="2601011"/>
            <a:ext cx="360640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Holistic Wellbeing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293519" y="-2707481"/>
            <a:ext cx="10287000" cy="15701962"/>
          </a:xfrm>
          <a:custGeom>
            <a:avLst/>
            <a:gdLst/>
            <a:ahLst/>
            <a:cxnLst/>
            <a:rect r="r" b="b" t="t" l="l"/>
            <a:pathLst>
              <a:path h="15701962" w="10287000">
                <a:moveTo>
                  <a:pt x="0" y="0"/>
                </a:moveTo>
                <a:lnTo>
                  <a:pt x="10287000" y="0"/>
                </a:lnTo>
                <a:lnTo>
                  <a:pt x="10287000" y="15701962"/>
                </a:lnTo>
                <a:lnTo>
                  <a:pt x="0" y="1570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77" t="0" r="-2616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45449" y="6354202"/>
            <a:ext cx="5970605" cy="4472191"/>
          </a:xfrm>
          <a:custGeom>
            <a:avLst/>
            <a:gdLst/>
            <a:ahLst/>
            <a:cxnLst/>
            <a:rect r="r" b="b" t="t" l="l"/>
            <a:pathLst>
              <a:path h="4472191" w="5970605">
                <a:moveTo>
                  <a:pt x="0" y="0"/>
                </a:moveTo>
                <a:lnTo>
                  <a:pt x="5970605" y="0"/>
                </a:lnTo>
                <a:lnTo>
                  <a:pt x="5970605" y="4472191"/>
                </a:lnTo>
                <a:lnTo>
                  <a:pt x="0" y="4472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0870" y="6354202"/>
            <a:ext cx="5733815" cy="3822543"/>
          </a:xfrm>
          <a:custGeom>
            <a:avLst/>
            <a:gdLst/>
            <a:ahLst/>
            <a:cxnLst/>
            <a:rect r="r" b="b" t="t" l="l"/>
            <a:pathLst>
              <a:path h="3822543" w="5733815">
                <a:moveTo>
                  <a:pt x="0" y="0"/>
                </a:moveTo>
                <a:lnTo>
                  <a:pt x="5733815" y="0"/>
                </a:lnTo>
                <a:lnTo>
                  <a:pt x="5733815" y="3822543"/>
                </a:lnTo>
                <a:lnTo>
                  <a:pt x="0" y="3822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70069" y="5658364"/>
            <a:ext cx="3273456" cy="4251682"/>
          </a:xfrm>
          <a:custGeom>
            <a:avLst/>
            <a:gdLst/>
            <a:ahLst/>
            <a:cxnLst/>
            <a:rect r="r" b="b" t="t" l="l"/>
            <a:pathLst>
              <a:path h="4251682" w="3273456">
                <a:moveTo>
                  <a:pt x="0" y="0"/>
                </a:moveTo>
                <a:lnTo>
                  <a:pt x="3273456" y="0"/>
                </a:lnTo>
                <a:lnTo>
                  <a:pt x="3273456" y="4251681"/>
                </a:lnTo>
                <a:lnTo>
                  <a:pt x="0" y="4251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72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144179" y="-352933"/>
            <a:ext cx="11127313" cy="6259113"/>
          </a:xfrm>
          <a:custGeom>
            <a:avLst/>
            <a:gdLst/>
            <a:ahLst/>
            <a:cxnLst/>
            <a:rect r="r" b="b" t="t" l="l"/>
            <a:pathLst>
              <a:path h="6259113" w="11127313">
                <a:moveTo>
                  <a:pt x="0" y="0"/>
                </a:moveTo>
                <a:lnTo>
                  <a:pt x="11127313" y="0"/>
                </a:lnTo>
                <a:lnTo>
                  <a:pt x="11127313" y="6259113"/>
                </a:lnTo>
                <a:lnTo>
                  <a:pt x="0" y="6259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14948" y="5277451"/>
            <a:ext cx="6983794" cy="5009549"/>
          </a:xfrm>
          <a:custGeom>
            <a:avLst/>
            <a:gdLst/>
            <a:ahLst/>
            <a:cxnLst/>
            <a:rect r="r" b="b" t="t" l="l"/>
            <a:pathLst>
              <a:path h="5009549" w="6983794">
                <a:moveTo>
                  <a:pt x="0" y="0"/>
                </a:moveTo>
                <a:lnTo>
                  <a:pt x="6983794" y="0"/>
                </a:lnTo>
                <a:lnTo>
                  <a:pt x="6983794" y="5009549"/>
                </a:lnTo>
                <a:lnTo>
                  <a:pt x="0" y="5009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76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205584" y="604126"/>
            <a:ext cx="14462869" cy="6644699"/>
            <a:chOff x="0" y="0"/>
            <a:chExt cx="19283825" cy="885959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9283825" cy="1003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5999"/>
                </a:lnSpc>
              </a:pPr>
              <a:r>
                <a:rPr lang="en-US" sz="4999">
                  <a:solidFill>
                    <a:srgbClr val="343434"/>
                  </a:solidFill>
                  <a:latin typeface="HK Grotesk Bold"/>
                </a:rPr>
                <a:t>Existing </a:t>
              </a:r>
              <a:r>
                <a:rPr lang="en-US" sz="4999">
                  <a:solidFill>
                    <a:srgbClr val="343434"/>
                  </a:solidFill>
                  <a:latin typeface="HK Grotesk Bold"/>
                </a:rPr>
                <a:t>technology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08297"/>
              <a:ext cx="19283825" cy="7451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343434"/>
                  </a:solidFill>
                  <a:latin typeface="HK Grotesk Bold"/>
                </a:rPr>
                <a:t>Several existing technologies, such as ElliQ, ROBEAR, SAM, Zora, and iPal, have been developed to assist the elderly in various capacities.</a:t>
              </a:r>
            </a:p>
            <a:p>
              <a:pPr algn="just">
                <a:lnSpc>
                  <a:spcPts val="4479"/>
                </a:lnSpc>
              </a:pP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343434"/>
                  </a:solidFill>
                  <a:latin typeface="HK Grotesk Bold"/>
                </a:rPr>
                <a:t>Why Are these Existing Technologies not fit for the Demography?</a:t>
              </a:r>
            </a:p>
            <a:p>
              <a:pPr algn="just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343434"/>
                  </a:solidFill>
                  <a:latin typeface="HK Grotesk"/>
                </a:rPr>
                <a:t>Physical Intrusiveness</a:t>
              </a:r>
            </a:p>
            <a:p>
              <a:pPr algn="just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343434"/>
                  </a:solidFill>
                  <a:latin typeface="HK Grotesk"/>
                </a:rPr>
                <a:t>High Development Costs</a:t>
              </a:r>
            </a:p>
            <a:p>
              <a:pPr algn="just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343434"/>
                  </a:solidFill>
                  <a:latin typeface="HK Grotesk"/>
                </a:rPr>
                <a:t>Limited AffordabilityTechnological Intimidation</a:t>
              </a:r>
            </a:p>
            <a:p>
              <a:pPr algn="just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343434"/>
                  </a:solidFill>
                  <a:latin typeface="HK Grotesk"/>
                </a:rPr>
                <a:t>Cultural Sensitivity and Acceptance</a:t>
              </a:r>
            </a:p>
            <a:p>
              <a:pPr algn="just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343434"/>
                  </a:solidFill>
                  <a:latin typeface="HK Grotesk"/>
                </a:rPr>
                <a:t>Dependency Concerns</a:t>
              </a:r>
            </a:p>
            <a:p>
              <a:pPr algn="just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343434"/>
                  </a:solidFill>
                  <a:latin typeface="HK Grotesk"/>
                </a:rPr>
                <a:t>Privacy Concerns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689179" y="9463917"/>
            <a:ext cx="100570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IPAL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79237" y="9463917"/>
            <a:ext cx="207142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ROBEAR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4361" y="5629955"/>
            <a:ext cx="207142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ZORA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44075" y="7239300"/>
            <a:ext cx="207142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ELLIQ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62973" y="9633820"/>
            <a:ext cx="207142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SAM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269858" y="-5996795"/>
            <a:ext cx="11432738" cy="22650183"/>
          </a:xfrm>
          <a:custGeom>
            <a:avLst/>
            <a:gdLst/>
            <a:ahLst/>
            <a:cxnLst/>
            <a:rect r="r" b="b" t="t" l="l"/>
            <a:pathLst>
              <a:path h="22650183" w="11432738">
                <a:moveTo>
                  <a:pt x="0" y="0"/>
                </a:moveTo>
                <a:lnTo>
                  <a:pt x="11432738" y="0"/>
                </a:lnTo>
                <a:lnTo>
                  <a:pt x="11432738" y="22650183"/>
                </a:lnTo>
                <a:lnTo>
                  <a:pt x="0" y="22650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296" t="0" r="-17253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89626"/>
            <a:ext cx="16940772" cy="3039399"/>
            <a:chOff x="0" y="0"/>
            <a:chExt cx="22587697" cy="405253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2587697" cy="1253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476"/>
                </a:lnSpc>
              </a:pPr>
              <a:r>
                <a:rPr lang="en-US" sz="6230">
                  <a:solidFill>
                    <a:srgbClr val="343434"/>
                  </a:solidFill>
                  <a:latin typeface="HK Grotesk Bold"/>
                </a:rPr>
                <a:t>FLOW OF ACTION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71306"/>
              <a:ext cx="22587697" cy="218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47"/>
                </a:lnSpc>
              </a:pPr>
              <a:r>
                <a:rPr lang="en-US" sz="3623">
                  <a:solidFill>
                    <a:srgbClr val="343434"/>
                  </a:solidFill>
                  <a:latin typeface="HK Grotesk Bold"/>
                </a:rPr>
                <a:t>RAEbot's architecture is built upon two pivotal components: model.py and ingest.py. These components work seamlessly together to create a sophisticated and responsive system.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028700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9" y="0"/>
                </a:lnTo>
                <a:lnTo>
                  <a:pt x="987759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8348" y="4226115"/>
            <a:ext cx="1304033" cy="617786"/>
          </a:xfrm>
          <a:custGeom>
            <a:avLst/>
            <a:gdLst/>
            <a:ahLst/>
            <a:cxnLst/>
            <a:rect r="r" b="b" t="t" l="l"/>
            <a:pathLst>
              <a:path h="617786" w="1304033">
                <a:moveTo>
                  <a:pt x="0" y="0"/>
                </a:moveTo>
                <a:lnTo>
                  <a:pt x="1304033" y="0"/>
                </a:lnTo>
                <a:lnTo>
                  <a:pt x="1304033" y="617786"/>
                </a:lnTo>
                <a:lnTo>
                  <a:pt x="0" y="617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84328" y="4258783"/>
            <a:ext cx="41231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Query Handling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74381" y="4333875"/>
            <a:ext cx="41231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Retrieval QA Chain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48058" y="4067175"/>
            <a:ext cx="412319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Utilizing Cutting-edge Technology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30595" y="6193023"/>
            <a:ext cx="41231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Spoken Responses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62062" y="7563052"/>
            <a:ext cx="607382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User Session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61714" y="8715375"/>
            <a:ext cx="412319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Final Answer Retrieval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15677" y="8924925"/>
            <a:ext cx="41231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User Interaction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338864" y="8658225"/>
            <a:ext cx="412319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Iterative Conversation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528692" y="4315027"/>
            <a:ext cx="1245689" cy="590145"/>
          </a:xfrm>
          <a:custGeom>
            <a:avLst/>
            <a:gdLst/>
            <a:ahLst/>
            <a:cxnLst/>
            <a:rect r="r" b="b" t="t" l="l"/>
            <a:pathLst>
              <a:path h="590145" w="1245689">
                <a:moveTo>
                  <a:pt x="0" y="0"/>
                </a:moveTo>
                <a:lnTo>
                  <a:pt x="1245689" y="0"/>
                </a:lnTo>
                <a:lnTo>
                  <a:pt x="1245689" y="590146"/>
                </a:lnTo>
                <a:lnTo>
                  <a:pt x="0" y="590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048817" y="8877705"/>
            <a:ext cx="1245689" cy="590145"/>
          </a:xfrm>
          <a:custGeom>
            <a:avLst/>
            <a:gdLst/>
            <a:ahLst/>
            <a:cxnLst/>
            <a:rect r="r" b="b" t="t" l="l"/>
            <a:pathLst>
              <a:path h="590145" w="1245689">
                <a:moveTo>
                  <a:pt x="0" y="0"/>
                </a:moveTo>
                <a:lnTo>
                  <a:pt x="1245689" y="0"/>
                </a:lnTo>
                <a:lnTo>
                  <a:pt x="1245689" y="590145"/>
                </a:lnTo>
                <a:lnTo>
                  <a:pt x="0" y="590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7794854" y="8877705"/>
            <a:ext cx="1245689" cy="590145"/>
          </a:xfrm>
          <a:custGeom>
            <a:avLst/>
            <a:gdLst/>
            <a:ahLst/>
            <a:cxnLst/>
            <a:rect r="r" b="b" t="t" l="l"/>
            <a:pathLst>
              <a:path h="590145" w="1245689">
                <a:moveTo>
                  <a:pt x="0" y="0"/>
                </a:moveTo>
                <a:lnTo>
                  <a:pt x="1245689" y="0"/>
                </a:lnTo>
                <a:lnTo>
                  <a:pt x="1245689" y="590145"/>
                </a:lnTo>
                <a:lnTo>
                  <a:pt x="0" y="590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2162062" y="8934450"/>
            <a:ext cx="1245689" cy="590145"/>
          </a:xfrm>
          <a:custGeom>
            <a:avLst/>
            <a:gdLst/>
            <a:ahLst/>
            <a:cxnLst/>
            <a:rect r="r" b="b" t="t" l="l"/>
            <a:pathLst>
              <a:path h="590145" w="1245689">
                <a:moveTo>
                  <a:pt x="0" y="0"/>
                </a:moveTo>
                <a:lnTo>
                  <a:pt x="1245689" y="0"/>
                </a:lnTo>
                <a:lnTo>
                  <a:pt x="1245689" y="590145"/>
                </a:lnTo>
                <a:lnTo>
                  <a:pt x="0" y="590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897574" y="4343400"/>
            <a:ext cx="1245689" cy="590145"/>
          </a:xfrm>
          <a:custGeom>
            <a:avLst/>
            <a:gdLst/>
            <a:ahLst/>
            <a:cxnLst/>
            <a:rect r="r" b="b" t="t" l="l"/>
            <a:pathLst>
              <a:path h="590145" w="1245689">
                <a:moveTo>
                  <a:pt x="0" y="0"/>
                </a:moveTo>
                <a:lnTo>
                  <a:pt x="1245688" y="0"/>
                </a:lnTo>
                <a:lnTo>
                  <a:pt x="1245688" y="590145"/>
                </a:lnTo>
                <a:lnTo>
                  <a:pt x="0" y="590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5671752" y="8235751"/>
            <a:ext cx="736739" cy="547168"/>
          </a:xfrm>
          <a:custGeom>
            <a:avLst/>
            <a:gdLst/>
            <a:ahLst/>
            <a:cxnLst/>
            <a:rect r="r" b="b" t="t" l="l"/>
            <a:pathLst>
              <a:path h="547168" w="736739">
                <a:moveTo>
                  <a:pt x="0" y="0"/>
                </a:moveTo>
                <a:lnTo>
                  <a:pt x="736739" y="0"/>
                </a:lnTo>
                <a:lnTo>
                  <a:pt x="736739" y="547168"/>
                </a:lnTo>
                <a:lnTo>
                  <a:pt x="0" y="547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081" t="0" r="0" b="-7854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708463" y="5593934"/>
            <a:ext cx="12076444" cy="2547032"/>
          </a:xfrm>
          <a:custGeom>
            <a:avLst/>
            <a:gdLst/>
            <a:ahLst/>
            <a:cxnLst/>
            <a:rect r="r" b="b" t="t" l="l"/>
            <a:pathLst>
              <a:path h="2547032" w="12076444">
                <a:moveTo>
                  <a:pt x="12076444" y="0"/>
                </a:moveTo>
                <a:lnTo>
                  <a:pt x="0" y="0"/>
                </a:lnTo>
                <a:lnTo>
                  <a:pt x="0" y="2547032"/>
                </a:lnTo>
                <a:lnTo>
                  <a:pt x="12076444" y="2547032"/>
                </a:lnTo>
                <a:lnTo>
                  <a:pt x="1207644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-338864" y="4263310"/>
            <a:ext cx="41231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User Input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77649" y="8981670"/>
            <a:ext cx="449182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Langchain Callback Handler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15723822" y="6945033"/>
            <a:ext cx="736739" cy="547168"/>
          </a:xfrm>
          <a:custGeom>
            <a:avLst/>
            <a:gdLst/>
            <a:ahLst/>
            <a:cxnLst/>
            <a:rect r="r" b="b" t="t" l="l"/>
            <a:pathLst>
              <a:path h="547168" w="736739">
                <a:moveTo>
                  <a:pt x="0" y="0"/>
                </a:moveTo>
                <a:lnTo>
                  <a:pt x="736739" y="0"/>
                </a:lnTo>
                <a:lnTo>
                  <a:pt x="736739" y="547168"/>
                </a:lnTo>
                <a:lnTo>
                  <a:pt x="0" y="547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081" t="0" r="0" b="-7854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5671752" y="5293613"/>
            <a:ext cx="736739" cy="547168"/>
          </a:xfrm>
          <a:custGeom>
            <a:avLst/>
            <a:gdLst/>
            <a:ahLst/>
            <a:cxnLst/>
            <a:rect r="r" b="b" t="t" l="l"/>
            <a:pathLst>
              <a:path h="547168" w="736739">
                <a:moveTo>
                  <a:pt x="0" y="0"/>
                </a:moveTo>
                <a:lnTo>
                  <a:pt x="736739" y="0"/>
                </a:lnTo>
                <a:lnTo>
                  <a:pt x="736739" y="547168"/>
                </a:lnTo>
                <a:lnTo>
                  <a:pt x="0" y="547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081" t="0" r="0" b="-785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450797" y="-4959882"/>
            <a:ext cx="11555935" cy="20412093"/>
          </a:xfrm>
          <a:custGeom>
            <a:avLst/>
            <a:gdLst/>
            <a:ahLst/>
            <a:cxnLst/>
            <a:rect r="r" b="b" t="t" l="l"/>
            <a:pathLst>
              <a:path h="20412093" w="11555935">
                <a:moveTo>
                  <a:pt x="0" y="0"/>
                </a:moveTo>
                <a:lnTo>
                  <a:pt x="11555935" y="0"/>
                </a:lnTo>
                <a:lnTo>
                  <a:pt x="11555935" y="20412093"/>
                </a:lnTo>
                <a:lnTo>
                  <a:pt x="0" y="2041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17" t="0" r="-2778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0462" y="4716347"/>
            <a:ext cx="7427538" cy="5570653"/>
          </a:xfrm>
          <a:custGeom>
            <a:avLst/>
            <a:gdLst/>
            <a:ahLst/>
            <a:cxnLst/>
            <a:rect r="r" b="b" t="t" l="l"/>
            <a:pathLst>
              <a:path h="5570653" w="7427538">
                <a:moveTo>
                  <a:pt x="0" y="0"/>
                </a:moveTo>
                <a:lnTo>
                  <a:pt x="7427538" y="0"/>
                </a:lnTo>
                <a:lnTo>
                  <a:pt x="7427538" y="5570653"/>
                </a:lnTo>
                <a:lnTo>
                  <a:pt x="0" y="557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09609" y="386148"/>
            <a:ext cx="2977670" cy="2869392"/>
          </a:xfrm>
          <a:custGeom>
            <a:avLst/>
            <a:gdLst/>
            <a:ahLst/>
            <a:cxnLst/>
            <a:rect r="r" b="b" t="t" l="l"/>
            <a:pathLst>
              <a:path h="2869392" w="2977670">
                <a:moveTo>
                  <a:pt x="0" y="0"/>
                </a:moveTo>
                <a:lnTo>
                  <a:pt x="2977671" y="0"/>
                </a:lnTo>
                <a:lnTo>
                  <a:pt x="2977671" y="2869392"/>
                </a:lnTo>
                <a:lnTo>
                  <a:pt x="0" y="2869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028663" y="1019175"/>
            <a:ext cx="11172663" cy="114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018"/>
              </a:lnSpc>
            </a:pPr>
            <a:r>
              <a:rPr lang="en-US" sz="7515">
                <a:solidFill>
                  <a:srgbClr val="343434"/>
                </a:solidFill>
                <a:latin typeface="HK Grotesk Bold"/>
              </a:rPr>
              <a:t>Technologies Used: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79396"/>
            <a:ext cx="13486721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Programming Language: Python</a:t>
            </a: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NLP Models: TheBloke/Llama-2-7B-Chat-GGML, sentence-transformers/all-MiniLM-L6-v2</a:t>
            </a: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Vector Storage: FAISS</a:t>
            </a: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Libraries and Frameworks: pyttsx3, speech_recognition, langchain, chainlit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046378"/>
            <a:ext cx="1065691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343434"/>
                </a:solidFill>
                <a:latin typeface="HK Grotesk Bold"/>
              </a:rPr>
              <a:t>In the production phase it is highly dependent on the internet connection and stability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6581775"/>
            <a:ext cx="11172663" cy="114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018"/>
              </a:lnSpc>
            </a:pPr>
            <a:r>
              <a:rPr lang="en-US" sz="7515">
                <a:solidFill>
                  <a:srgbClr val="343434"/>
                </a:solidFill>
                <a:latin typeface="HK Grotesk Bold"/>
              </a:rPr>
              <a:t>Hardware Requirements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106016" y="4105016"/>
            <a:ext cx="10287000" cy="2076969"/>
          </a:xfrm>
          <a:custGeom>
            <a:avLst/>
            <a:gdLst/>
            <a:ahLst/>
            <a:cxnLst/>
            <a:rect r="r" b="b" t="t" l="l"/>
            <a:pathLst>
              <a:path h="2076969" w="10287000">
                <a:moveTo>
                  <a:pt x="0" y="0"/>
                </a:moveTo>
                <a:lnTo>
                  <a:pt x="10287000" y="0"/>
                </a:lnTo>
                <a:lnTo>
                  <a:pt x="10287000" y="2076968"/>
                </a:lnTo>
                <a:lnTo>
                  <a:pt x="0" y="2076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4539" r="-114837" b="-1757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79771" y="1028700"/>
            <a:ext cx="987759" cy="987759"/>
          </a:xfrm>
          <a:custGeom>
            <a:avLst/>
            <a:gdLst/>
            <a:ahLst/>
            <a:cxnLst/>
            <a:rect r="r" b="b" t="t" l="l"/>
            <a:pathLst>
              <a:path h="987759" w="987759">
                <a:moveTo>
                  <a:pt x="0" y="0"/>
                </a:moveTo>
                <a:lnTo>
                  <a:pt x="987758" y="0"/>
                </a:lnTo>
                <a:lnTo>
                  <a:pt x="987758" y="987759"/>
                </a:lnTo>
                <a:lnTo>
                  <a:pt x="0" y="987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6211031" cy="10287000"/>
          </a:xfrm>
          <a:custGeom>
            <a:avLst/>
            <a:gdLst/>
            <a:ahLst/>
            <a:cxnLst/>
            <a:rect r="r" b="b" t="t" l="l"/>
            <a:pathLst>
              <a:path h="10287000" w="16211031">
                <a:moveTo>
                  <a:pt x="0" y="0"/>
                </a:moveTo>
                <a:lnTo>
                  <a:pt x="16211031" y="0"/>
                </a:lnTo>
                <a:lnTo>
                  <a:pt x="162110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7288" y="8590154"/>
            <a:ext cx="2668033" cy="39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5400000">
            <a:off x="11626466" y="3588729"/>
            <a:ext cx="11172663" cy="114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018"/>
              </a:lnSpc>
            </a:pPr>
            <a:r>
              <a:rPr lang="en-US" sz="7515">
                <a:solidFill>
                  <a:srgbClr val="343434"/>
                </a:solidFill>
                <a:latin typeface="HK Grotesk Bold"/>
              </a:rPr>
              <a:t>Sample of Data set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DAF3ajiXcuE</dc:identifier>
  <dcterms:modified xsi:type="dcterms:W3CDTF">2011-08-01T06:04:30Z</dcterms:modified>
  <cp:revision>1</cp:revision>
  <dc:title>RAEBOT</dc:title>
</cp:coreProperties>
</file>